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9" r:id="rId3"/>
    <p:sldId id="270" r:id="rId4"/>
    <p:sldId id="266" r:id="rId5"/>
    <p:sldId id="257" r:id="rId6"/>
    <p:sldId id="271" r:id="rId7"/>
    <p:sldId id="282" r:id="rId8"/>
    <p:sldId id="265" r:id="rId9"/>
    <p:sldId id="272" r:id="rId10"/>
    <p:sldId id="276" r:id="rId11"/>
    <p:sldId id="279" r:id="rId12"/>
    <p:sldId id="274" r:id="rId13"/>
    <p:sldId id="281" r:id="rId14"/>
    <p:sldId id="273" r:id="rId15"/>
    <p:sldId id="258" r:id="rId16"/>
    <p:sldId id="284" r:id="rId17"/>
    <p:sldId id="283" r:id="rId18"/>
    <p:sldId id="278" r:id="rId19"/>
    <p:sldId id="261" r:id="rId20"/>
    <p:sldId id="263" r:id="rId21"/>
    <p:sldId id="285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5D2B"/>
    <a:srgbClr val="004685"/>
    <a:srgbClr val="D8A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50" autoAdjust="0"/>
  </p:normalViewPr>
  <p:slideViewPr>
    <p:cSldViewPr snapToGrid="0" snapToObjects="1" showGuides="1">
      <p:cViewPr varScale="1">
        <p:scale>
          <a:sx n="111" d="100"/>
          <a:sy n="111" d="100"/>
        </p:scale>
        <p:origin x="634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EA70A-F2DB-9F4C-99F1-5BE614564CB9}" type="datetimeFigureOut">
              <a:rPr lang="en-US" smtClean="0">
                <a:latin typeface="Arial" pitchFamily="34" charset="0"/>
              </a:rPr>
              <a:pPr/>
              <a:t>7/1/2016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2A3BE-31E0-C941-975A-996AD1DEFDF4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47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31AF089-CFA2-0949-B174-A0D817FF28B1}" type="datetimeFigureOut">
              <a:rPr lang="en-US" smtClean="0"/>
              <a:pPr/>
              <a:t>7/1/2016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  <a:p>
            <a:pPr lvl="1"/>
            <a:r>
              <a:rPr lang="fr-CH" dirty="0"/>
              <a:t>Second </a:t>
            </a:r>
            <a:r>
              <a:rPr lang="fr-CH" dirty="0" err="1"/>
              <a:t>level</a:t>
            </a:r>
            <a:endParaRPr lang="fr-CH" dirty="0"/>
          </a:p>
          <a:p>
            <a:pPr lvl="2"/>
            <a:r>
              <a:rPr lang="fr-CH" dirty="0" err="1"/>
              <a:t>Third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  <a:p>
            <a:pPr lvl="3"/>
            <a:r>
              <a:rPr lang="fr-CH" dirty="0" err="1"/>
              <a:t>Fourth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  <a:p>
            <a:pPr lvl="4"/>
            <a:r>
              <a:rPr lang="fr-CH" dirty="0" err="1"/>
              <a:t>Fifth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92430503-779B-D542-BBAD-A27B1F4FDF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89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r>
              <a:rPr lang="en-US" baseline="0" dirty="0" smtClean="0"/>
              <a:t> a</a:t>
            </a:r>
            <a:r>
              <a:rPr lang="en-US" dirty="0" smtClean="0"/>
              <a:t>rchitecture review, security</a:t>
            </a:r>
            <a:r>
              <a:rPr lang="en-US" baseline="0" dirty="0" smtClean="0"/>
              <a:t> code review outside of team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5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11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978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screen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2620" y="2894120"/>
            <a:ext cx="6123980" cy="796166"/>
          </a:xfrm>
        </p:spPr>
        <p:txBody>
          <a:bodyPr>
            <a:normAutofit/>
          </a:bodyPr>
          <a:lstStyle>
            <a:lvl1pPr marL="0" indent="0" algn="l">
              <a:buNone/>
              <a:defRPr sz="2400" i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62620" y="1851830"/>
            <a:ext cx="7724180" cy="85725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8" name="Picture 7" descr="owasp_appsec2016_colosseo_horizontal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-4266" y="-171636"/>
            <a:ext cx="2438494" cy="17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4740049"/>
            <a:ext cx="3581401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2495" y="4741200"/>
            <a:ext cx="788610" cy="273844"/>
          </a:xfrm>
          <a:prstGeom prst="rect">
            <a:avLst/>
          </a:prstGeom>
        </p:spPr>
        <p:txBody>
          <a:bodyPr/>
          <a:lstStyle>
            <a:lvl1pPr marL="0" algn="ctr" defTabSz="457200" rtl="0" eaLnBrk="1" latinLnBrk="0" hangingPunct="1">
              <a:defRPr lang="en-GB" sz="9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fld id="{BE9C67AB-B614-C742-93A2-1DCA2D6D2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owasp_appsec2016_colosseo_horizontal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183566" y="3790764"/>
            <a:ext cx="2438494" cy="17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0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screen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887910"/>
            <a:ext cx="7772400" cy="742950"/>
          </a:xfrm>
        </p:spPr>
        <p:txBody>
          <a:bodyPr anchor="t">
            <a:noAutofit/>
          </a:bodyPr>
          <a:lstStyle>
            <a:lvl1pPr algn="l">
              <a:defRPr sz="3200" b="1" cap="all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762769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4740049"/>
            <a:ext cx="3581401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pic>
        <p:nvPicPr>
          <p:cNvPr id="7" name="Picture 6" descr="owasp_appsec2016_colosseo_horizontal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-4266" y="-171636"/>
            <a:ext cx="2438494" cy="17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1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4740049"/>
            <a:ext cx="3581401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2495" y="4741200"/>
            <a:ext cx="788610" cy="273844"/>
          </a:xfrm>
          <a:prstGeom prst="rect">
            <a:avLst/>
          </a:prstGeom>
        </p:spPr>
        <p:txBody>
          <a:bodyPr/>
          <a:lstStyle>
            <a:lvl1pPr marL="0" algn="ctr" defTabSz="457200" rtl="0" eaLnBrk="1" latinLnBrk="0" hangingPunct="1">
              <a:defRPr lang="en-GB" sz="9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fld id="{BE9C67AB-B614-C742-93A2-1DCA2D6D2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owasp_appsec2016_colosseo_horizontal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183566" y="3790764"/>
            <a:ext cx="2438494" cy="17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2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4740049"/>
            <a:ext cx="3581401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2495" y="4741200"/>
            <a:ext cx="788610" cy="273844"/>
          </a:xfrm>
          <a:prstGeom prst="rect">
            <a:avLst/>
          </a:prstGeom>
        </p:spPr>
        <p:txBody>
          <a:bodyPr/>
          <a:lstStyle>
            <a:lvl1pPr marL="0" algn="ctr" defTabSz="457200" rtl="0" eaLnBrk="1" latinLnBrk="0" hangingPunct="1">
              <a:defRPr lang="en-GB" sz="9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fld id="{BE9C67AB-B614-C742-93A2-1DCA2D6D2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owasp_appsec2016_colosseo_horizontal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183566" y="3790764"/>
            <a:ext cx="2438494" cy="17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6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096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917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rgbClr val="6F5D2B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liesbeth.kempen@fox-it.com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liesbeth.kempen@fox-i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0" dirty="0" smtClean="0">
                <a:solidFill>
                  <a:schemeClr val="accent2">
                    <a:lumMod val="75000"/>
                  </a:schemeClr>
                </a:solidFill>
              </a:rPr>
              <a:t>Liesbeth Kempen</a:t>
            </a:r>
            <a:endParaRPr lang="en-US" b="1" i="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Idiot proof is not enough, make it villain proof!</a:t>
            </a:r>
            <a:r>
              <a:rPr lang="nl-NL" dirty="0"/>
              <a:t/>
            </a:r>
            <a:br>
              <a:rPr lang="nl-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18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Think like a villain!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Awareness training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Liesbeth Kempen – Think like a villain!</a:t>
            </a:r>
            <a:endParaRPr lang="nl-NL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078" name="Picture 6" descr="http://65.media.tumblr.com/488f9c828fb78d9e06d940ca5c288cb0/tumblr_na4ik9YboP1ti6w8ko1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299" y="972902"/>
            <a:ext cx="4162779" cy="357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09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Keep calm and </a:t>
            </a:r>
            <a:r>
              <a:rPr lang="en-US" dirty="0" smtClean="0">
                <a:solidFill>
                  <a:schemeClr val="accent2"/>
                </a:solidFill>
              </a:rPr>
              <a:t>use</a:t>
            </a:r>
            <a:r>
              <a:rPr lang="en-US" dirty="0" smtClean="0"/>
              <a:t> the standards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Liesbeth Kempen – Think like a villain!</a:t>
            </a:r>
            <a:endParaRPr lang="nl-NL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2" name="Picture 4" descr="http://www.verizonenterprise.com/products/security/threat-vulnerability/msdltab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29097"/>
            <a:ext cx="5915025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penSAM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3445973"/>
            <a:ext cx="38195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21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Keep calm and </a:t>
            </a:r>
            <a:r>
              <a:rPr lang="en-US" dirty="0" smtClean="0">
                <a:solidFill>
                  <a:schemeClr val="accent2"/>
                </a:solidFill>
              </a:rPr>
              <a:t>use</a:t>
            </a:r>
            <a:r>
              <a:rPr lang="en-US" dirty="0" smtClean="0"/>
              <a:t> the standards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939546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Think about your process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Liesbeth Kempen – Think like a villain!</a:t>
            </a:r>
            <a:endParaRPr lang="nl-NL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2398281"/>
            <a:ext cx="8229600" cy="1469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</a:rPr>
              <a:t>And start with the easy changes</a:t>
            </a:r>
          </a:p>
        </p:txBody>
      </p:sp>
      <p:pic>
        <p:nvPicPr>
          <p:cNvPr id="4098" name="Picture 2" descr="http://sd.keepcalm-o-matic.co.uk/i/keep-calm-and-follow-standards-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246" y="1821601"/>
            <a:ext cx="1865249" cy="217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3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backup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Vulnerability scanning</a:t>
            </a:r>
          </a:p>
          <a:p>
            <a:r>
              <a:rPr lang="en-US" dirty="0" smtClean="0"/>
              <a:t>Network monitoring</a:t>
            </a:r>
          </a:p>
          <a:p>
            <a:r>
              <a:rPr lang="en-US" dirty="0" smtClean="0"/>
              <a:t>Endpoint protection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Liesbeth Kempen – Think like a villain!</a:t>
            </a:r>
            <a:endParaRPr lang="nl-NL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3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Start with my true story</a:t>
            </a:r>
          </a:p>
          <a:p>
            <a:r>
              <a:rPr lang="en-US" dirty="0" smtClean="0"/>
              <a:t>More tales from the trenches</a:t>
            </a:r>
          </a:p>
          <a:p>
            <a:r>
              <a:rPr lang="en-US" dirty="0" smtClean="0"/>
              <a:t>How to make </a:t>
            </a:r>
            <a:r>
              <a:rPr lang="en-US" dirty="0"/>
              <a:t>it villain proof! 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</a:rPr>
              <a:t>How to convince management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Liesbeth Kempen – Think like a villain!</a:t>
            </a:r>
            <a:endParaRPr lang="nl-NL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&amp; examples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696" y="1091992"/>
            <a:ext cx="4880029" cy="325617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Liesbeth Kempen – Think like a villain!</a:t>
            </a:r>
            <a:endParaRPr lang="nl-NL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 &amp; examples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12" y="1075163"/>
            <a:ext cx="5450472" cy="329010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Liesbeth Kempen – Think like a villain!</a:t>
            </a:r>
            <a:endParaRPr lang="nl-NL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7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Liesbeth Kempen – Think like a villain!</a:t>
            </a:r>
            <a:endParaRPr lang="nl-NL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074" name="Picture 2" descr="http://image.slidesharecdn.com/kiew03hp-120920063425-phpapp01/95/ensure-software-security-already-during-development-57-728.jpg?cb=134812306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4" y="205979"/>
            <a:ext cx="7059054" cy="397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28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is not a technical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Organizational changes</a:t>
            </a:r>
          </a:p>
          <a:p>
            <a:r>
              <a:rPr lang="en-US" dirty="0" smtClean="0"/>
              <a:t>Feeling responsible together</a:t>
            </a:r>
          </a:p>
          <a:p>
            <a:r>
              <a:rPr lang="en-US" dirty="0" smtClean="0"/>
              <a:t>(good) external reports can help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Liesbeth Kempen – Think like a villain!</a:t>
            </a:r>
            <a:endParaRPr lang="nl-NL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must be a choice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Crown Jewels</a:t>
            </a:r>
          </a:p>
          <a:p>
            <a:r>
              <a:rPr lang="en-US" dirty="0" smtClean="0"/>
              <a:t>Reputation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Liesbeth Kempen – Think like a villain!</a:t>
            </a:r>
            <a:endParaRPr lang="nl-NL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 descr="cleaning_vs_secur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0"/>
            <a:ext cx="1905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3282951" y="1000125"/>
            <a:ext cx="3895725" cy="3200400"/>
            <a:chOff x="2256" y="1296"/>
            <a:chExt cx="2454" cy="2016"/>
          </a:xfrm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2256" y="1536"/>
              <a:ext cx="1824" cy="1776"/>
            </a:xfrm>
            <a:prstGeom prst="ellipse">
              <a:avLst/>
            </a:prstGeom>
            <a:solidFill>
              <a:srgbClr val="3366FF">
                <a:alpha val="2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496" y="2016"/>
              <a:ext cx="1488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nl-NL" b="0"/>
                <a:t>Accept the security breach, or clean a litter box.</a:t>
              </a:r>
            </a:p>
            <a:p>
              <a:pPr>
                <a:spcBef>
                  <a:spcPct val="50000"/>
                </a:spcBef>
              </a:pPr>
              <a:r>
                <a:rPr lang="en-US" altLang="nl-NL" b="0"/>
                <a:t>Take your pick.</a:t>
              </a: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V="1">
              <a:off x="3027" y="1296"/>
              <a:ext cx="1389" cy="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3924" y="1592"/>
              <a:ext cx="786" cy="1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81548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364106"/>
            <a:ext cx="2899658" cy="434948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Liesbeth Kempen – Think like a villain!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200150"/>
            <a:ext cx="8229600" cy="3096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hlinkClick r:id="rId3"/>
            </a:endParaRP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liesbeth.kempen@fox-it.com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26" name="Picture 2" descr="https://www.fox-it.com/nl/files/2011/12/FoxIT_LogoNormal_ALPH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5105" y="1943842"/>
            <a:ext cx="492442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IC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968743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08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979"/>
            <a:ext cx="8229600" cy="409019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20000" dirty="0" smtClean="0"/>
              <a:t>?</a:t>
            </a:r>
            <a:endParaRPr lang="en-US" sz="2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Liesbeth Kempen – Think like a villain!</a:t>
            </a:r>
            <a:endParaRPr lang="nl-NL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41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Liesbeth Kempen – Think like a villain!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200150"/>
            <a:ext cx="8229600" cy="3096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liesbeth.kempen@fox-it.com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26" name="Picture 2" descr="https://www.fox-it.com/nl/files/2011/12/FoxIT_LogoNormal_ALPH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1" y="2184971"/>
            <a:ext cx="492442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I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433" y="2460709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10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Liesbeth Kempen – </a:t>
            </a:r>
            <a:r>
              <a:rPr lang="en-US" b="1" dirty="0" smtClean="0"/>
              <a:t>Think like a villain!</a:t>
            </a:r>
            <a:endParaRPr lang="nl-NL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http://image.shutterstock.com/z/stock-photo-businessman-writer-analyst-bookkeeper-programmer-real-estate-agent-lawyer-secretary-accountant-8448954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963" y="324753"/>
            <a:ext cx="4114762" cy="438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134970" y="1714500"/>
            <a:ext cx="1358153" cy="1364876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436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Starting with my True Story</a:t>
            </a:r>
          </a:p>
          <a:p>
            <a:r>
              <a:rPr lang="en-US" dirty="0" smtClean="0"/>
              <a:t>More Tales from the Trenches</a:t>
            </a:r>
          </a:p>
          <a:p>
            <a:r>
              <a:rPr lang="en-US" dirty="0" smtClean="0"/>
              <a:t>How to make </a:t>
            </a:r>
            <a:r>
              <a:rPr lang="en-US" dirty="0"/>
              <a:t>it villain proof! </a:t>
            </a:r>
            <a:endParaRPr lang="en-US" dirty="0" smtClean="0"/>
          </a:p>
          <a:p>
            <a:r>
              <a:rPr lang="en-US" dirty="0" smtClean="0"/>
              <a:t>How to convince management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Liesbeth Kempen – Think like a villain!</a:t>
            </a:r>
            <a:endParaRPr lang="nl-NL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86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first, security later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A True </a:t>
            </a:r>
            <a:r>
              <a:rPr lang="en-US" dirty="0"/>
              <a:t>S</a:t>
            </a:r>
            <a:r>
              <a:rPr lang="en-US" dirty="0" smtClean="0"/>
              <a:t>tory…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Liesbeth Kempen – Think like a villain!</a:t>
            </a:r>
            <a:endParaRPr lang="nl-NL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Starting </a:t>
            </a:r>
            <a:r>
              <a:rPr lang="en-US" dirty="0"/>
              <a:t>with my True Story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More Tales from the Trenches</a:t>
            </a:r>
          </a:p>
          <a:p>
            <a:r>
              <a:rPr lang="en-US" dirty="0" smtClean="0"/>
              <a:t>How to make </a:t>
            </a:r>
            <a:r>
              <a:rPr lang="en-US" dirty="0"/>
              <a:t>it villain proof! </a:t>
            </a:r>
            <a:endParaRPr lang="en-US" dirty="0" smtClean="0"/>
          </a:p>
          <a:p>
            <a:r>
              <a:rPr lang="en-US" dirty="0" smtClean="0"/>
              <a:t>How to convince management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Liesbeth Kempen – Think like a villain!</a:t>
            </a:r>
            <a:endParaRPr lang="nl-NL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84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Tales from the audit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146989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/>
              <a:t>Only issues from reports are fixed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Think like a villain!</a:t>
            </a:r>
            <a:endParaRPr lang="nl-NL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398281"/>
            <a:ext cx="8229600" cy="1469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r>
              <a:rPr lang="en-US" dirty="0">
                <a:solidFill>
                  <a:schemeClr val="accent2"/>
                </a:solidFill>
              </a:rPr>
              <a:t>Or not </a:t>
            </a:r>
            <a:r>
              <a:rPr lang="en-US" dirty="0" smtClean="0">
                <a:solidFill>
                  <a:schemeClr val="accent2"/>
                </a:solidFill>
              </a:rPr>
              <a:t>really!</a:t>
            </a:r>
          </a:p>
        </p:txBody>
      </p:sp>
    </p:spTree>
    <p:extLst>
      <p:ext uri="{BB962C8B-B14F-4D97-AF65-F5344CB8AC3E}">
        <p14:creationId xmlns:p14="http://schemas.microsoft.com/office/powerpoint/2010/main" val="278078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Tales from the audit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146989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Using templates 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Think like a villain!</a:t>
            </a:r>
            <a:endParaRPr lang="nl-NL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398281"/>
            <a:ext cx="8229600" cy="1469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</a:rPr>
              <a:t>Add-ons are buggier then ever!</a:t>
            </a:r>
          </a:p>
        </p:txBody>
      </p:sp>
    </p:spTree>
    <p:extLst>
      <p:ext uri="{BB962C8B-B14F-4D97-AF65-F5344CB8AC3E}">
        <p14:creationId xmlns:p14="http://schemas.microsoft.com/office/powerpoint/2010/main" val="388976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Starting </a:t>
            </a:r>
            <a:r>
              <a:rPr lang="en-US" dirty="0"/>
              <a:t>with my True Story</a:t>
            </a:r>
          </a:p>
          <a:p>
            <a:r>
              <a:rPr lang="en-US" dirty="0" smtClean="0"/>
              <a:t>More tales from the trenches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How to make </a:t>
            </a:r>
            <a:r>
              <a:rPr lang="en-US" dirty="0">
                <a:solidFill>
                  <a:schemeClr val="accent2"/>
                </a:solidFill>
              </a:rPr>
              <a:t>it villain proof! 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How to convince management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Liesbeth Kempen – Think like a villain!</a:t>
            </a:r>
            <a:endParaRPr lang="nl-NL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7811</TotalTime>
  <Words>425</Words>
  <Application>Microsoft Office PowerPoint</Application>
  <PresentationFormat>On-screen Show (16:9)</PresentationFormat>
  <Paragraphs>120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Times New Roman</vt:lpstr>
      <vt:lpstr>Office Theme</vt:lpstr>
      <vt:lpstr>Idiot proof is not enough, make it villain proof! </vt:lpstr>
      <vt:lpstr>Who am I?</vt:lpstr>
      <vt:lpstr>Who are you?</vt:lpstr>
      <vt:lpstr>Contents</vt:lpstr>
      <vt:lpstr>Code first, security later</vt:lpstr>
      <vt:lpstr>Contents</vt:lpstr>
      <vt:lpstr>Tales from the audit team</vt:lpstr>
      <vt:lpstr>Tales from the audit team</vt:lpstr>
      <vt:lpstr>Contents</vt:lpstr>
      <vt:lpstr>Think like a villain!</vt:lpstr>
      <vt:lpstr>Keep calm and use the standards</vt:lpstr>
      <vt:lpstr>Keep calm and use the standards</vt:lpstr>
      <vt:lpstr>A backup plan</vt:lpstr>
      <vt:lpstr>Contents</vt:lpstr>
      <vt:lpstr>Stats &amp; examples</vt:lpstr>
      <vt:lpstr>Stats &amp; examples</vt:lpstr>
      <vt:lpstr>PowerPoint Presentation</vt:lpstr>
      <vt:lpstr>Security is not a technical problem</vt:lpstr>
      <vt:lpstr>Security must be a choice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OWASP AppSec Europe 2016 template</dc:title>
  <dc:creator>OWASP AppSec Europe 2016</dc:creator>
  <dc:description>Background picture: This is Romaaaaa! (CC BY-NC-SA 2.0), https://flic.kr/p/8Xoxfq</dc:description>
  <cp:lastModifiedBy>Liesbeth Kempen</cp:lastModifiedBy>
  <cp:revision>78</cp:revision>
  <dcterms:created xsi:type="dcterms:W3CDTF">2016-02-11T17:41:25Z</dcterms:created>
  <dcterms:modified xsi:type="dcterms:W3CDTF">2016-07-01T10:45:29Z</dcterms:modified>
</cp:coreProperties>
</file>